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94" r:id="rId3"/>
    <p:sldId id="295" r:id="rId4"/>
    <p:sldId id="280" r:id="rId5"/>
    <p:sldId id="267" r:id="rId6"/>
    <p:sldId id="296" r:id="rId7"/>
    <p:sldId id="274" r:id="rId8"/>
    <p:sldId id="258" r:id="rId9"/>
    <p:sldId id="259" r:id="rId10"/>
    <p:sldId id="276" r:id="rId11"/>
    <p:sldId id="275" r:id="rId12"/>
    <p:sldId id="297" r:id="rId13"/>
    <p:sldId id="273" r:id="rId14"/>
    <p:sldId id="278" r:id="rId15"/>
    <p:sldId id="269" r:id="rId16"/>
    <p:sldId id="272" r:id="rId17"/>
    <p:sldId id="277" r:id="rId18"/>
    <p:sldId id="268" r:id="rId19"/>
    <p:sldId id="279" r:id="rId20"/>
    <p:sldId id="299" r:id="rId21"/>
    <p:sldId id="261" r:id="rId22"/>
    <p:sldId id="262" r:id="rId23"/>
    <p:sldId id="266" r:id="rId24"/>
    <p:sldId id="257" r:id="rId25"/>
    <p:sldId id="264" r:id="rId26"/>
    <p:sldId id="260" r:id="rId27"/>
    <p:sldId id="298" r:id="rId28"/>
    <p:sldId id="270" r:id="rId29"/>
    <p:sldId id="271" r:id="rId30"/>
    <p:sldId id="265" r:id="rId31"/>
    <p:sldId id="256" r:id="rId32"/>
    <p:sldId id="286" r:id="rId33"/>
    <p:sldId id="287" r:id="rId34"/>
    <p:sldId id="288" r:id="rId35"/>
    <p:sldId id="289" r:id="rId36"/>
    <p:sldId id="291" r:id="rId37"/>
    <p:sldId id="290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dobe Garamond Pro Bol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dobe Garamond Pro Bol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dobe Garamond Pro Bol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dobe Garamond Pro Bol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dobe Garamond Pro Bold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Adobe Garamond Pro Bold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Adobe Garamond Pro Bold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Adobe Garamond Pro Bold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Adobe Garamond Pro Bol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CC00CC"/>
    <a:srgbClr val="0000FF"/>
    <a:srgbClr val="FFFF00"/>
    <a:srgbClr val="FF3300"/>
    <a:srgbClr val="5F5F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59" autoAdjust="0"/>
    <p:restoredTop sz="94660"/>
  </p:normalViewPr>
  <p:slideViewPr>
    <p:cSldViewPr>
      <p:cViewPr varScale="1">
        <p:scale>
          <a:sx n="69" d="100"/>
          <a:sy n="69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573CD-26BE-48DE-BEDE-B3D83C9FD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0FB11-DF14-4677-8737-12FB8FF31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48A2D2-3478-48F3-AF5F-7F59C6569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03B6C-F39B-4444-BE3C-028C99099D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DE8B2-D507-4CEB-88E8-D8394A48E5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7AA8A-5EAE-4D51-8146-7DFCFEDB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2A041-08FC-4587-9157-6D617D01A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62E96-8620-4D37-B7D8-E425DEA17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01B15-BA68-43A0-BED7-4FB1F9C01D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EDFCC-84F6-4D9C-A824-F8FA91C16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86A4A-2565-44B6-9173-6F3C14C26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F5F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39C3439-44E4-4872-81E0-C5E6FBF579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hann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533400"/>
            <a:ext cx="7924800" cy="558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2133600" y="6172200"/>
            <a:ext cx="5562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What makes this interesting?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S_Hurd_Thacher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7848600" cy="598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667000" y="63246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Thatcher Hurd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M_Munro_Roxie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09600"/>
            <a:ext cx="76581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124200" y="59436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Roxie Munro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How do these following illustrations </a:t>
            </a:r>
            <a:r>
              <a:rPr lang="en-US" i="1" dirty="0" smtClean="0">
                <a:solidFill>
                  <a:schemeClr val="bg1">
                    <a:lumMod val="85000"/>
                  </a:schemeClr>
                </a:solidFill>
              </a:rPr>
              <a:t>delight us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?</a:t>
            </a: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_D_Koren_Edward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09600"/>
            <a:ext cx="7620000" cy="512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514600" y="59436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Edward Koren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ta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52400"/>
            <a:ext cx="445770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971800" y="61722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Simms Taback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A_Watson_Richard_Jesse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81000"/>
            <a:ext cx="3843338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819400" y="61722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Richard Jess Watson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G_Clark_Davi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28600"/>
            <a:ext cx="4602163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2819400" y="64008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David Clark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S_Wick_Walter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04800"/>
            <a:ext cx="456247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895600" y="63246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Walter Wick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A_Geisert_Arthur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28600"/>
            <a:ext cx="4071938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971800" y="63246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Arthur Geisert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X_Andreasen_Dan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68580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981200" y="5943600"/>
            <a:ext cx="464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Dan Andresean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8077200" cy="538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133600" y="6172200"/>
            <a:ext cx="5562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What makes this interesting?</a:t>
            </a: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70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How do the following illustrations </a:t>
            </a:r>
            <a:r>
              <a:rPr lang="en-US" i="1" dirty="0" smtClean="0">
                <a:solidFill>
                  <a:schemeClr val="bg1">
                    <a:lumMod val="85000"/>
                  </a:schemeClr>
                </a:solidFill>
              </a:rPr>
              <a:t>tell us a story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?</a:t>
            </a:r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pricem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28600"/>
            <a:ext cx="4132263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048000" y="62484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Marjorie Priceman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asch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04800"/>
            <a:ext cx="50546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895600" y="6248400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Chris Raschke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2743200" y="6248400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Paul O. Zelinsky</a:t>
            </a:r>
          </a:p>
        </p:txBody>
      </p:sp>
      <p:pic>
        <p:nvPicPr>
          <p:cNvPr id="2457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04800"/>
            <a:ext cx="43338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gerste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57200"/>
            <a:ext cx="73914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2514600" y="6172200"/>
            <a:ext cx="441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Mordicai Gerstein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vanallsbur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28600"/>
            <a:ext cx="4914900" cy="602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2590800" y="64008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Chris Van Allsburg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nels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04800"/>
            <a:ext cx="5780088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3048000" y="62484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Kadir Nelson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How do the following illustrations </a:t>
            </a:r>
            <a:r>
              <a:rPr lang="en-US" i="1" dirty="0" smtClean="0">
                <a:solidFill>
                  <a:schemeClr val="bg1">
                    <a:lumMod val="85000"/>
                  </a:schemeClr>
                </a:solidFill>
              </a:rPr>
              <a:t>teach us a lesson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?</a:t>
            </a:r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_Ziborova_Dasha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57200"/>
            <a:ext cx="46355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2895600" y="61722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Dasha Zibrova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rSeuss_Appeas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04800"/>
            <a:ext cx="6781800" cy="582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828800" y="61722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Theodore Geisel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419600" y="61722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AKA Dr. Seuss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6818" t="6110" r="6818" b="8357"/>
          <a:stretch>
            <a:fillRect/>
          </a:stretch>
        </p:blipFill>
        <p:spPr bwMode="auto">
          <a:xfrm>
            <a:off x="1752600" y="304800"/>
            <a:ext cx="5791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133600" y="6172200"/>
            <a:ext cx="5562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What makes this interesting?</a:t>
            </a:r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wies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239000" cy="58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26670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David Wiesner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ba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382000" cy="494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Text Box 5"/>
          <p:cNvSpPr txBox="1">
            <a:spLocks noChangeArrowheads="1"/>
          </p:cNvSpPr>
          <p:nvPr/>
        </p:nvSpPr>
        <p:spPr bwMode="auto">
          <a:xfrm>
            <a:off x="3276600" y="6096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Molly Bang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_Ziborova_Dasha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4314825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 descr="taba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04800"/>
            <a:ext cx="3884613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914400" y="5791200"/>
            <a:ext cx="7391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Compare the </a:t>
            </a:r>
            <a:r>
              <a:rPr lang="en-US">
                <a:solidFill>
                  <a:srgbClr val="66FF99"/>
                </a:solidFill>
              </a:rPr>
              <a:t>line quality</a:t>
            </a:r>
            <a:r>
              <a:rPr lang="en-US"/>
              <a:t> used in these two illustrations.  What visual effects are created?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bang"/>
          <p:cNvPicPr>
            <a:picLocks noChangeAspect="1" noChangeArrowheads="1"/>
          </p:cNvPicPr>
          <p:nvPr/>
        </p:nvPicPr>
        <p:blipFill>
          <a:blip r:embed="rId2" cstate="print"/>
          <a:srcRect l="49655" b="4094"/>
          <a:stretch>
            <a:fillRect/>
          </a:stretch>
        </p:blipFill>
        <p:spPr bwMode="auto">
          <a:xfrm>
            <a:off x="304800" y="457200"/>
            <a:ext cx="4205288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 descr="henkes"/>
          <p:cNvPicPr>
            <a:picLocks noChangeAspect="1" noChangeArrowheads="1"/>
          </p:cNvPicPr>
          <p:nvPr/>
        </p:nvPicPr>
        <p:blipFill>
          <a:blip r:embed="rId3" cstate="print"/>
          <a:srcRect l="3497" t="1685" r="2077" b="12421"/>
          <a:stretch>
            <a:fillRect/>
          </a:stretch>
        </p:blipFill>
        <p:spPr bwMode="auto">
          <a:xfrm>
            <a:off x="4800600" y="685800"/>
            <a:ext cx="4114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752600" y="5562600"/>
            <a:ext cx="6432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Compare the </a:t>
            </a:r>
            <a:r>
              <a:rPr lang="en-US">
                <a:solidFill>
                  <a:srgbClr val="66FF99"/>
                </a:solidFill>
              </a:rPr>
              <a:t>color</a:t>
            </a:r>
            <a:r>
              <a:rPr lang="en-US"/>
              <a:t> used in these two illustrations.  What visual effects are created?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gerste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4572000" cy="336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 descr="vanallsbur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609600"/>
            <a:ext cx="360203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Rectangle 5"/>
          <p:cNvSpPr>
            <a:spLocks noChangeArrowheads="1"/>
          </p:cNvSpPr>
          <p:nvPr/>
        </p:nvSpPr>
        <p:spPr bwMode="auto">
          <a:xfrm>
            <a:off x="1143000" y="5257800"/>
            <a:ext cx="6432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Compare the </a:t>
            </a:r>
            <a:r>
              <a:rPr lang="en-US">
                <a:solidFill>
                  <a:srgbClr val="66FF99"/>
                </a:solidFill>
              </a:rPr>
              <a:t>use of light</a:t>
            </a:r>
            <a:r>
              <a:rPr lang="en-US"/>
              <a:t> in these two illustrations.  What visual effects are created?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S_Wick_Walter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35083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 descr="A_Watson_Richard_Jesse-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533400"/>
            <a:ext cx="29940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1752600" y="5562600"/>
            <a:ext cx="6432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Compare the </a:t>
            </a:r>
            <a:r>
              <a:rPr lang="en-US">
                <a:solidFill>
                  <a:srgbClr val="66FF99"/>
                </a:solidFill>
              </a:rPr>
              <a:t>use of texture</a:t>
            </a:r>
            <a:r>
              <a:rPr lang="en-US"/>
              <a:t> in these two illustrations.  What visual effects are created?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A_Geisert_Arthur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344487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3" descr="G_Clark_Dav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609600"/>
            <a:ext cx="37973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1371600" y="5791200"/>
            <a:ext cx="6432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Compare the </a:t>
            </a:r>
            <a:r>
              <a:rPr lang="en-US">
                <a:solidFill>
                  <a:srgbClr val="66FF99"/>
                </a:solidFill>
              </a:rPr>
              <a:t>shapes</a:t>
            </a:r>
            <a:r>
              <a:rPr lang="en-US"/>
              <a:t> used in these two illustrations.  What visual effects are created?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david-goes-to-school"/>
          <p:cNvPicPr>
            <a:picLocks noChangeAspect="1" noChangeArrowheads="1"/>
          </p:cNvPicPr>
          <p:nvPr/>
        </p:nvPicPr>
        <p:blipFill>
          <a:blip r:embed="rId2" cstate="print"/>
          <a:srcRect l="15334" r="15334"/>
          <a:stretch>
            <a:fillRect/>
          </a:stretch>
        </p:blipFill>
        <p:spPr bwMode="auto">
          <a:xfrm>
            <a:off x="685800" y="457200"/>
            <a:ext cx="315595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 descr="shann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219200"/>
            <a:ext cx="44196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1371600" y="5334000"/>
            <a:ext cx="6705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How does David Shannon use the space of the </a:t>
            </a:r>
            <a:r>
              <a:rPr lang="en-US">
                <a:solidFill>
                  <a:srgbClr val="66FF99"/>
                </a:solidFill>
              </a:rPr>
              <a:t>picture plane</a:t>
            </a:r>
            <a:r>
              <a:rPr lang="en-US"/>
              <a:t> to create visual interest?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914400"/>
            <a:ext cx="7772400" cy="1470025"/>
          </a:xfrm>
          <a:effectLst>
            <a:outerShdw dist="107763" dir="81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9600" smtClean="0">
                <a:solidFill>
                  <a:srgbClr val="FF3300"/>
                </a:solidFill>
                <a:latin typeface="Jokerman" pitchFamily="82" charset="0"/>
              </a:rPr>
              <a:t>Illus</a:t>
            </a:r>
            <a:r>
              <a:rPr lang="en-US" sz="9600" smtClean="0">
                <a:solidFill>
                  <a:srgbClr val="FFFF00"/>
                </a:solidFill>
                <a:latin typeface="Jokerman" pitchFamily="82" charset="0"/>
              </a:rPr>
              <a:t>tra</a:t>
            </a:r>
            <a:r>
              <a:rPr lang="en-US" sz="9600" smtClean="0">
                <a:solidFill>
                  <a:srgbClr val="0000FF"/>
                </a:solidFill>
                <a:latin typeface="Jokerman" pitchFamily="82" charset="0"/>
              </a:rPr>
              <a:t>tion</a:t>
            </a:r>
            <a:r>
              <a:rPr lang="en-US" sz="9600" smtClean="0">
                <a:latin typeface="Jokerman" pitchFamily="82" charset="0"/>
              </a:rPr>
              <a:t/>
            </a:r>
            <a:br>
              <a:rPr lang="en-US" sz="9600" smtClean="0">
                <a:latin typeface="Jokerman" pitchFamily="82" charset="0"/>
              </a:rPr>
            </a:br>
            <a:endParaRPr lang="en-US" sz="9600" smtClean="0">
              <a:latin typeface="Jokerman" pitchFamily="82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5124" name="Picture 4" descr="david-goes-to-school"/>
          <p:cNvPicPr>
            <a:picLocks noChangeAspect="1" noChangeArrowheads="1"/>
          </p:cNvPicPr>
          <p:nvPr/>
        </p:nvPicPr>
        <p:blipFill>
          <a:blip r:embed="rId2" cstate="print"/>
          <a:srcRect l="13333" r="14999"/>
          <a:stretch>
            <a:fillRect/>
          </a:stretch>
        </p:blipFill>
        <p:spPr bwMode="auto">
          <a:xfrm>
            <a:off x="2895600" y="1752600"/>
            <a:ext cx="3276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chemeClr val="bg1"/>
                </a:solidFill>
                <a:latin typeface="Adobe Garamond Pro Bold" pitchFamily="18" charset="0"/>
              </a:rPr>
              <a:t>What makes an effective children’s book illustration?</a:t>
            </a:r>
          </a:p>
        </p:txBody>
      </p:sp>
      <p:pic>
        <p:nvPicPr>
          <p:cNvPr id="6147" name="Picture 3" descr="DSDJO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676400"/>
            <a:ext cx="34290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6670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How do the following illustrations </a:t>
            </a:r>
            <a:r>
              <a:rPr lang="en-US" i="1" dirty="0" smtClean="0">
                <a:solidFill>
                  <a:schemeClr val="bg1">
                    <a:lumMod val="85000"/>
                  </a:schemeClr>
                </a:solidFill>
              </a:rPr>
              <a:t>capture our attention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?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M_Manning_Ja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001000" cy="528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438400" y="59436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Jane Manning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enk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581025"/>
            <a:ext cx="5486400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895600" y="63246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Kevin Henkes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l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609600"/>
            <a:ext cx="6705600" cy="535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124200" y="62484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Grace Lin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dobe Garamond Pro Bol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dobe Garamond Pro Bold" pitchFamily="18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4327</TotalTime>
  <Words>207</Words>
  <Application>Microsoft Office PowerPoint</Application>
  <PresentationFormat>On-screen Show (4:3)</PresentationFormat>
  <Paragraphs>38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Adobe Garamond Pro Bold</vt:lpstr>
      <vt:lpstr>Arial</vt:lpstr>
      <vt:lpstr>Calibri</vt:lpstr>
      <vt:lpstr>Jokerman</vt:lpstr>
      <vt:lpstr>Default Design</vt:lpstr>
      <vt:lpstr>Slide 1</vt:lpstr>
      <vt:lpstr>Slide 2</vt:lpstr>
      <vt:lpstr>Slide 3</vt:lpstr>
      <vt:lpstr>Illustration </vt:lpstr>
      <vt:lpstr>What makes an effective children’s book illustration?</vt:lpstr>
      <vt:lpstr>How do the following illustrations capture our attention?</vt:lpstr>
      <vt:lpstr>Slide 7</vt:lpstr>
      <vt:lpstr>Slide 8</vt:lpstr>
      <vt:lpstr>Slide 9</vt:lpstr>
      <vt:lpstr>Slide 10</vt:lpstr>
      <vt:lpstr>Slide 11</vt:lpstr>
      <vt:lpstr>How do these following illustrations delight us?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How do the following illustrations tell us a story?</vt:lpstr>
      <vt:lpstr>Slide 21</vt:lpstr>
      <vt:lpstr>Slide 22</vt:lpstr>
      <vt:lpstr>Slide 23</vt:lpstr>
      <vt:lpstr>Slide 24</vt:lpstr>
      <vt:lpstr>Slide 25</vt:lpstr>
      <vt:lpstr>Slide 26</vt:lpstr>
      <vt:lpstr>How do the following illustrations teach us a lesson?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</vt:vector>
  </TitlesOfParts>
  <Company>ASB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ASB</dc:creator>
  <cp:lastModifiedBy>repair</cp:lastModifiedBy>
  <cp:revision>66</cp:revision>
  <dcterms:created xsi:type="dcterms:W3CDTF">2007-08-14T10:27:53Z</dcterms:created>
  <dcterms:modified xsi:type="dcterms:W3CDTF">2009-11-06T04:13:36Z</dcterms:modified>
</cp:coreProperties>
</file>